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휴먼둥근헤드라인" panose="02030504000101010101" pitchFamily="18" charset="-127"/>
      <p:regular r:id="rId12"/>
    </p:embeddedFont>
    <p:embeddedFont>
      <p:font typeface="배달의민족 한나체 Pro" panose="020B0600000101010101" pitchFamily="50" charset="-127"/>
      <p:regular r:id="rId13"/>
    </p:embeddedFont>
    <p:embeddedFont>
      <p:font typeface="배달의민족 을지로체 TTF" panose="020B0600000101010101" pitchFamily="50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D966"/>
    <a:srgbClr val="F4B488"/>
    <a:srgbClr val="090B5B"/>
    <a:srgbClr val="70AD47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1752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82378" y="-29063"/>
            <a:ext cx="12282687" cy="7006512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960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5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6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01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935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52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53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944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88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7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6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0A2DF-66BB-4385-BBAF-28837C43A403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FBD8F-0F76-4056-9D9A-AB84E7C419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82378" y="-29063"/>
            <a:ext cx="12282687" cy="7006512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96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8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2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50636" y="5052755"/>
            <a:ext cx="4974264" cy="827463"/>
            <a:chOff x="2481256" y="4960199"/>
            <a:chExt cx="5296995" cy="88115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481256" y="4960199"/>
              <a:ext cx="5012760" cy="88115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85169" y="4982263"/>
              <a:ext cx="4593082" cy="819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화분 제작소</a:t>
              </a:r>
              <a:endParaRPr lang="ko-KR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8" name="모서리가 둥근 직사각형 7"/>
          <p:cNvSpPr/>
          <p:nvPr/>
        </p:nvSpPr>
        <p:spPr>
          <a:xfrm flipH="1" flipV="1">
            <a:off x="4525215" y="6101645"/>
            <a:ext cx="3158188" cy="55674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5004262" y="5770676"/>
            <a:ext cx="191192" cy="39901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949768" y="5762412"/>
            <a:ext cx="191192" cy="39901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30432" y="6110228"/>
            <a:ext cx="2167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설동호 </a:t>
            </a:r>
            <a:r>
              <a:rPr lang="ko-KR" altLang="en-US" sz="2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홍태성</a:t>
            </a:r>
            <a:endParaRPr lang="ko-KR" alt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1731554" y="1778927"/>
            <a:ext cx="15563668" cy="19618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50611" y="1974999"/>
            <a:ext cx="56252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WALL-E</a:t>
            </a:r>
            <a:endParaRPr lang="ko-KR" altLang="en-US" sz="96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838167" y="5124234"/>
            <a:ext cx="703674" cy="674270"/>
            <a:chOff x="1134995" y="863445"/>
            <a:chExt cx="3075710" cy="3075710"/>
          </a:xfrm>
        </p:grpSpPr>
        <p:sp>
          <p:nvSpPr>
            <p:cNvPr id="12" name="타원 11"/>
            <p:cNvSpPr/>
            <p:nvPr/>
          </p:nvSpPr>
          <p:spPr>
            <a:xfrm>
              <a:off x="1134995" y="863445"/>
              <a:ext cx="3075710" cy="30757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 rot="4549253">
              <a:off x="2350452" y="1533212"/>
              <a:ext cx="1355106" cy="1803149"/>
              <a:chOff x="1819938" y="1326323"/>
              <a:chExt cx="1289260" cy="2149955"/>
            </a:xfrm>
          </p:grpSpPr>
          <p:sp>
            <p:nvSpPr>
              <p:cNvPr id="24" name="타원 23"/>
              <p:cNvSpPr/>
              <p:nvPr/>
            </p:nvSpPr>
            <p:spPr>
              <a:xfrm rot="19621112">
                <a:off x="2038212" y="1326323"/>
                <a:ext cx="846399" cy="214995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직선 연결선 24"/>
              <p:cNvCxnSpPr>
                <a:stCxn id="24" idx="0"/>
              </p:cNvCxnSpPr>
              <p:nvPr/>
            </p:nvCxnSpPr>
            <p:spPr>
              <a:xfrm rot="17050747" flipH="1">
                <a:off x="1672098" y="1821147"/>
                <a:ext cx="1584940" cy="12892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753738" y="1441159"/>
              <a:ext cx="1170366" cy="2149955"/>
              <a:chOff x="1876229" y="1326323"/>
              <a:chExt cx="1170366" cy="2149955"/>
            </a:xfrm>
          </p:grpSpPr>
          <p:sp>
            <p:nvSpPr>
              <p:cNvPr id="14" name="타원 13"/>
              <p:cNvSpPr/>
              <p:nvPr/>
            </p:nvSpPr>
            <p:spPr>
              <a:xfrm rot="19621112">
                <a:off x="2038212" y="1326323"/>
                <a:ext cx="846399" cy="214995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>
                <a:stCxn id="14" idx="0"/>
                <a:endCxn id="14" idx="4"/>
              </p:cNvCxnSpPr>
              <p:nvPr/>
            </p:nvCxnSpPr>
            <p:spPr>
              <a:xfrm>
                <a:off x="1876229" y="1499559"/>
                <a:ext cx="1170366" cy="18034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61942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8" presetClass="emp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88000" y="18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0" grpId="0"/>
      <p:bldP spid="29" grpId="0" animBg="1"/>
      <p:bldP spid="29" grpId="1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홍태성_22222">
            <a:hlinkClick r:id="" action="ppaction://media"/>
            <a:extLst>
              <a:ext uri="{FF2B5EF4-FFF2-40B4-BE49-F238E27FC236}">
                <a16:creationId xmlns:a16="http://schemas.microsoft.com/office/drawing/2014/main" id="{7A26CFC0-8152-41DD-BE7F-62E2079990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3" end="1110.6666"/>
                </p14:media>
              </p:ext>
            </p:extLst>
          </p:nvPr>
        </p:nvPicPr>
        <p:blipFill rotWithShape="1">
          <a:blip r:embed="rId5"/>
          <a:srcRect l="8422" t="958" r="28106" b="3008"/>
          <a:stretch/>
        </p:blipFill>
        <p:spPr>
          <a:xfrm>
            <a:off x="2171700" y="4113304"/>
            <a:ext cx="2508793" cy="213509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06401" y="-2059398"/>
            <a:ext cx="12743541" cy="11026738"/>
            <a:chOff x="406401" y="-2078448"/>
            <a:chExt cx="12743541" cy="11026738"/>
          </a:xfrm>
        </p:grpSpPr>
        <p:grpSp>
          <p:nvGrpSpPr>
            <p:cNvPr id="7" name="그룹 6"/>
            <p:cNvGrpSpPr/>
            <p:nvPr/>
          </p:nvGrpSpPr>
          <p:grpSpPr>
            <a:xfrm>
              <a:off x="406401" y="-246738"/>
              <a:ext cx="12743541" cy="9195028"/>
              <a:chOff x="406401" y="-246738"/>
              <a:chExt cx="12743541" cy="9195028"/>
            </a:xfrm>
          </p:grpSpPr>
          <p:sp>
            <p:nvSpPr>
              <p:cNvPr id="37" name="평행 사변형 36"/>
              <p:cNvSpPr/>
              <p:nvPr/>
            </p:nvSpPr>
            <p:spPr>
              <a:xfrm flipH="1">
                <a:off x="406401" y="-246738"/>
                <a:ext cx="12743541" cy="7474855"/>
              </a:xfrm>
              <a:prstGeom prst="parallelogram">
                <a:avLst>
                  <a:gd name="adj" fmla="val 100348"/>
                </a:avLst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각 삼각형 3"/>
              <p:cNvSpPr/>
              <p:nvPr/>
            </p:nvSpPr>
            <p:spPr>
              <a:xfrm rot="18900000">
                <a:off x="8949540" y="4992468"/>
                <a:ext cx="3282521" cy="3955822"/>
              </a:xfrm>
              <a:prstGeom prst="rtTriangle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각 삼각형 30"/>
            <p:cNvSpPr/>
            <p:nvPr/>
          </p:nvSpPr>
          <p:spPr>
            <a:xfrm rot="8261390">
              <a:off x="1217117" y="-2078448"/>
              <a:ext cx="3864744" cy="3955822"/>
            </a:xfrm>
            <a:prstGeom prst="rtTriangle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492240" y="174170"/>
            <a:ext cx="2554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  <a:endParaRPr lang="ko-KR" altLang="en-US" sz="9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1333" y="507277"/>
            <a:ext cx="6147779" cy="6200941"/>
            <a:chOff x="319316" y="449946"/>
            <a:chExt cx="6147779" cy="6200941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537031" y="667661"/>
              <a:ext cx="5849258" cy="5881909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319316" y="449946"/>
              <a:ext cx="435430" cy="4354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740163" y="1911979"/>
              <a:ext cx="435430" cy="4354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3141757" y="3296655"/>
              <a:ext cx="435430" cy="4354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4548945" y="4708435"/>
              <a:ext cx="435430" cy="4354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031665" y="6215457"/>
              <a:ext cx="435430" cy="4354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 rot="436978">
            <a:off x="1778713" y="-34108"/>
            <a:ext cx="366638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ko-KR" altLang="en-US" sz="7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선정 배경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 rot="436978">
            <a:off x="3217122" y="1291495"/>
            <a:ext cx="3611886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ko-KR" altLang="en-US" sz="7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작품 소개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436978">
            <a:off x="4698807" y="2678545"/>
            <a:ext cx="3550972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ko-KR" altLang="en-US" sz="7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 기술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436978">
            <a:off x="6159667" y="4087951"/>
            <a:ext cx="3685624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ko-KR" altLang="en-US" sz="7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작동 과정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rot="436978">
            <a:off x="8328706" y="5471886"/>
            <a:ext cx="1721946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ko-KR" altLang="en-US" sz="7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소감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5018" y="5823396"/>
            <a:ext cx="4659569" cy="523220"/>
            <a:chOff x="311442" y="6238944"/>
            <a:chExt cx="4659569" cy="523220"/>
          </a:xfrm>
        </p:grpSpPr>
        <p:sp>
          <p:nvSpPr>
            <p:cNvPr id="2" name="직사각형 1"/>
            <p:cNvSpPr/>
            <p:nvPr/>
          </p:nvSpPr>
          <p:spPr>
            <a:xfrm>
              <a:off x="311442" y="6309361"/>
              <a:ext cx="2051209" cy="382386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75298" y="6309361"/>
              <a:ext cx="2051209" cy="382386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1443" y="6238944"/>
              <a:ext cx="4659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설동호 </a:t>
              </a:r>
              <a:r>
                <a:rPr lang="en-US" altLang="ko-KR" sz="20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</a:t>
              </a:r>
              <a:r>
                <a:rPr lang="ko-KR" altLang="en-US" sz="20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팀장</a:t>
              </a:r>
              <a:r>
                <a:rPr lang="en-US" altLang="ko-KR" sz="20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</a:t>
              </a:r>
              <a:r>
                <a:rPr lang="ko-KR" altLang="en-US" sz="20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     </a:t>
              </a:r>
              <a:r>
                <a:rPr lang="ko-KR" altLang="en-US" sz="28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홍태성</a:t>
              </a:r>
              <a:endParaRPr lang="ko-KR" alt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1161" y="6275933"/>
            <a:ext cx="4519124" cy="646331"/>
            <a:chOff x="97537" y="6328685"/>
            <a:chExt cx="4519124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97537" y="6328685"/>
              <a:ext cx="2428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 err="1" smtClean="0">
                  <a:solidFill>
                    <a:schemeClr val="bg1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아두이노</a:t>
              </a:r>
              <a:r>
                <a:rPr lang="ko-KR" altLang="en-US" dirty="0" smtClean="0">
                  <a:solidFill>
                    <a:schemeClr val="bg1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 프로그래밍</a:t>
              </a:r>
              <a:endParaRPr lang="en-US" altLang="ko-KR" dirty="0" smtClean="0"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 smtClean="0">
                  <a:solidFill>
                    <a:schemeClr val="bg1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하드웨어 설계 및 제작</a:t>
              </a:r>
              <a:endParaRPr lang="en-US" altLang="ko-KR" dirty="0" smtClean="0"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93350" y="6328685"/>
              <a:ext cx="20233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 smtClean="0">
                  <a:solidFill>
                    <a:schemeClr val="bg1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웹 프로그래밍</a:t>
              </a:r>
              <a:endParaRPr lang="en-US" altLang="ko-KR" dirty="0" smtClean="0"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 smtClean="0">
                  <a:solidFill>
                    <a:schemeClr val="bg1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외관 설계 및 제작</a:t>
              </a:r>
              <a:endParaRPr lang="en-US" altLang="ko-KR" dirty="0" smtClean="0"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pic>
        <p:nvPicPr>
          <p:cNvPr id="39" name="theseol">
            <a:hlinkClick r:id="" action="ppaction://media"/>
            <a:extLst>
              <a:ext uri="{FF2B5EF4-FFF2-40B4-BE49-F238E27FC236}">
                <a16:creationId xmlns:a16="http://schemas.microsoft.com/office/drawing/2014/main" id="{30232B98-1015-4FAF-A4D8-555EAC85717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547"/>
                </p14:media>
              </p:ext>
            </p:extLst>
          </p:nvPr>
        </p:nvPicPr>
        <p:blipFill rotWithShape="1">
          <a:blip r:embed="rId6"/>
          <a:srcRect l="16871" t="27575" r="29120" b="638"/>
          <a:stretch/>
        </p:blipFill>
        <p:spPr>
          <a:xfrm>
            <a:off x="-95250" y="4168821"/>
            <a:ext cx="2297362" cy="17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86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09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10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1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851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351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851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9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44492 -0.00416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5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492 -0.00416 L -0.44505 -1.35926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0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 mute="1">
                <p:cTn id="111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 mute="1">
                <p:cTn id="11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  <p:bldLst>
      <p:bldP spid="18" grpId="0"/>
      <p:bldP spid="18" grpId="1"/>
      <p:bldP spid="30" grpId="0"/>
      <p:bldP spid="30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1340" y="-41212"/>
            <a:ext cx="3275468" cy="128316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11033" y="160718"/>
            <a:ext cx="3087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선정 배경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AutoShape 4" descr="Free icon &quot;Flower pot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Water drop - Free nature ic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0" descr="Water drop free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096000" y="41362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0375" y="1443498"/>
            <a:ext cx="107038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오랫동안 집을 비운 뒤 돌아왔을 때</a:t>
            </a:r>
            <a:endParaRPr lang="en-US" altLang="ko-KR" sz="44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시들어 있는 식물을 보고 든 생각</a:t>
            </a:r>
            <a:endParaRPr lang="en-US" altLang="ko-KR" sz="44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91340" y="-7125180"/>
            <a:ext cx="12383340" cy="7067549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65175" y="4333546"/>
            <a:ext cx="107038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accent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식물의 </a:t>
            </a:r>
            <a:r>
              <a:rPr lang="ko-KR" altLang="en-US" sz="4400" dirty="0">
                <a:solidFill>
                  <a:schemeClr val="accent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상태를 실시간으로 확인하고</a:t>
            </a:r>
            <a:r>
              <a:rPr lang="en-US" altLang="ko-KR" sz="4400" dirty="0">
                <a:solidFill>
                  <a:schemeClr val="accent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sz="4400" dirty="0">
                <a:solidFill>
                  <a:schemeClr val="accent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자동으로 </a:t>
            </a:r>
            <a:endParaRPr lang="en-US" altLang="ko-KR" sz="4400" dirty="0" smtClean="0">
              <a:solidFill>
                <a:schemeClr val="accent4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accent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물을 </a:t>
            </a:r>
            <a:r>
              <a:rPr lang="ko-KR" altLang="en-US" sz="4400" dirty="0">
                <a:solidFill>
                  <a:schemeClr val="accent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주는 </a:t>
            </a:r>
            <a:r>
              <a:rPr lang="ko-KR" altLang="en-US" sz="4400" dirty="0" smtClean="0">
                <a:solidFill>
                  <a:schemeClr val="accent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똑똑한 화분은 없을까</a:t>
            </a:r>
            <a:r>
              <a:rPr lang="en-US" altLang="ko-KR" sz="4400" dirty="0" smtClean="0">
                <a:solidFill>
                  <a:schemeClr val="accent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  <a:endParaRPr lang="en-US" altLang="ko-KR" sz="4400" dirty="0">
              <a:solidFill>
                <a:schemeClr val="accent4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pic>
        <p:nvPicPr>
          <p:cNvPr id="2050" name="Picture 2" descr="File:Light Bulb or Idea Flat Icon Vector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55" y="914399"/>
            <a:ext cx="3938950" cy="47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09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375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00794 1.02083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5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6.93889E-18 -0.9997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4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80" y="1089780"/>
            <a:ext cx="5958014" cy="530417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-191340" y="-41212"/>
            <a:ext cx="3275468" cy="128316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-11033" y="160718"/>
            <a:ext cx="3038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작품 소개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2775" y="5505139"/>
            <a:ext cx="10703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간편한</a:t>
            </a:r>
            <a:r>
              <a:rPr lang="ko-KR" altLang="en-US" sz="60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인터페이스</a:t>
            </a:r>
            <a:r>
              <a:rPr lang="ko-KR" altLang="en-US" sz="60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조작</a:t>
            </a:r>
            <a:endParaRPr lang="ko-KR" altLang="en-US" sz="6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AutoShape 8" descr="Water drop - Free nature ic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0" descr="Water drop free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69" y="1241949"/>
            <a:ext cx="1395465" cy="156058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92" y="0"/>
            <a:ext cx="1395465" cy="15605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2775" y="3741865"/>
            <a:ext cx="10703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물</a:t>
            </a:r>
            <a:r>
              <a:rPr lang="ko-KR" altLang="en-US" sz="6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</a:t>
            </a:r>
            <a:r>
              <a:rPr lang="ko-KR" altLang="en-US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자동</a:t>
            </a:r>
            <a:r>
              <a:rPr lang="ko-KR" altLang="en-US" sz="6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으로 </a:t>
            </a:r>
            <a:r>
              <a:rPr lang="ko-KR" altLang="en-US" sz="60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공급</a:t>
            </a:r>
            <a:endParaRPr lang="ko-KR" altLang="en-US" sz="6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2775" y="4646647"/>
            <a:ext cx="10703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rgbClr val="F4B48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화분</a:t>
            </a:r>
            <a:r>
              <a:rPr lang="ko-KR" altLang="en-US" sz="60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과 </a:t>
            </a:r>
            <a:r>
              <a:rPr lang="ko-KR" alt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식물</a:t>
            </a:r>
            <a:r>
              <a:rPr lang="ko-KR" altLang="en-US" sz="60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</a:t>
            </a:r>
            <a:r>
              <a:rPr lang="ko-KR" alt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상태</a:t>
            </a:r>
            <a:r>
              <a:rPr lang="ko-KR" altLang="en-US" sz="60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파악</a:t>
            </a:r>
            <a:endParaRPr lang="en-US" altLang="ko-KR" sz="60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289" y="962928"/>
            <a:ext cx="5273051" cy="4322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02" y="3930390"/>
            <a:ext cx="4700026" cy="58552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01" y="5728827"/>
            <a:ext cx="1915005" cy="2097035"/>
          </a:xfrm>
          <a:prstGeom prst="rect">
            <a:avLst/>
          </a:prstGeom>
        </p:spPr>
      </p:pic>
      <p:pic>
        <p:nvPicPr>
          <p:cNvPr id="1028" name="Picture 4" descr="500+ Free Signal &amp; Wifi Vectors - Pixabay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7385377" y="3369987"/>
            <a:ext cx="1454956" cy="10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3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00039 0.09189 " pathEditMode="relative" rAng="0" ptsTypes="AA">
                                      <p:cBhvr>
                                        <p:cTn id="27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58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-0.00234 0.18819 " pathEditMode="relative" rAng="0" ptsTypes="AA">
                                      <p:cBhvr>
                                        <p:cTn id="29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93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-0.13724 0.27129 " pathEditMode="relative" rAng="0" ptsTypes="AA">
                                      <p:cBhvr>
                                        <p:cTn id="4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724 0.27129 L 0.00052 0.2703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27037 L 2.70833E-6 -3.7037E-6 " pathEditMode="relative" rAng="0" ptsTypes="AA">
                                      <p:cBhvr>
                                        <p:cTn id="5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75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2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75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50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0.10404 -0.08564 " pathEditMode="relative" rAng="0" ptsTypes="AA">
                                      <p:cBhvr>
                                        <p:cTn id="7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1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45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55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650"/>
                            </p:stCondLst>
                            <p:childTnLst>
                              <p:par>
                                <p:cTn id="8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04 -0.08564 L 4.16667E-6 -3.7037E-7 " pathEditMode="relative" rAng="0" ptsTypes="AA">
                                      <p:cBhvr>
                                        <p:cTn id="9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150"/>
                            </p:stCondLst>
                            <p:childTnLst>
                              <p:par>
                                <p:cTn id="9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91340" y="-41212"/>
            <a:ext cx="3275468" cy="128316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11033" y="160718"/>
            <a:ext cx="2989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 기술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AutoShape 4" descr="Free icon &quot;Flower pot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8" descr="Water drop - Free nature ic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0" descr="Water drop free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895446" y="-2023389"/>
            <a:ext cx="2029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서버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831251" y="2394925"/>
            <a:ext cx="2756780" cy="2859113"/>
            <a:chOff x="831251" y="2394925"/>
            <a:chExt cx="2756780" cy="2859113"/>
          </a:xfrm>
        </p:grpSpPr>
        <p:grpSp>
          <p:nvGrpSpPr>
            <p:cNvPr id="13" name="그룹 12"/>
            <p:cNvGrpSpPr/>
            <p:nvPr/>
          </p:nvGrpSpPr>
          <p:grpSpPr>
            <a:xfrm>
              <a:off x="1193129" y="2394925"/>
              <a:ext cx="2033024" cy="2033024"/>
              <a:chOff x="1345176" y="1785324"/>
              <a:chExt cx="2033024" cy="2033024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1345176" y="1785324"/>
                <a:ext cx="2033024" cy="203302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74" name="Picture 2" descr="File:Arduino Logo.svg - Wikimedia Common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6932" y="2288248"/>
                <a:ext cx="1509512" cy="1027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831251" y="4607707"/>
              <a:ext cx="2756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Arduino Uno</a:t>
              </a:r>
              <a:endParaRPr lang="ko-KR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722681" y="2394925"/>
            <a:ext cx="2473754" cy="2829059"/>
            <a:chOff x="4830094" y="2424979"/>
            <a:chExt cx="2473754" cy="2829059"/>
          </a:xfrm>
        </p:grpSpPr>
        <p:sp>
          <p:nvSpPr>
            <p:cNvPr id="15" name="타원 14"/>
            <p:cNvSpPr/>
            <p:nvPr/>
          </p:nvSpPr>
          <p:spPr>
            <a:xfrm>
              <a:off x="5065486" y="2424979"/>
              <a:ext cx="2002970" cy="200297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80" name="Picture 8" descr="Fusion 360 vs. Onshape – New Screwdriv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759" y="2762216"/>
              <a:ext cx="860424" cy="1328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830094" y="4607707"/>
              <a:ext cx="24737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Fusion 360</a:t>
              </a:r>
              <a:endParaRPr lang="ko-KR" alt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898579" y="-1094810"/>
            <a:ext cx="3360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하드웨어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690563" y="2394925"/>
            <a:ext cx="2988319" cy="2859113"/>
            <a:chOff x="2690563" y="2394925"/>
            <a:chExt cx="2988319" cy="2859113"/>
          </a:xfrm>
        </p:grpSpPr>
        <p:grpSp>
          <p:nvGrpSpPr>
            <p:cNvPr id="32" name="그룹 31"/>
            <p:cNvGrpSpPr/>
            <p:nvPr/>
          </p:nvGrpSpPr>
          <p:grpSpPr>
            <a:xfrm>
              <a:off x="2690563" y="2394925"/>
              <a:ext cx="2988319" cy="2859113"/>
              <a:chOff x="773195" y="2394925"/>
              <a:chExt cx="2988319" cy="2859113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193129" y="2394925"/>
                <a:ext cx="2033024" cy="203302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73195" y="4607707"/>
                <a:ext cx="29883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Linux Ubuntu</a:t>
                </a:r>
                <a:endParaRPr lang="ko-KR" altLang="en-US" sz="3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pic>
          <p:nvPicPr>
            <p:cNvPr id="3084" name="Picture 12" descr="Ubuntu - Free logo icon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385" y="2643485"/>
              <a:ext cx="1507899" cy="1507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6559263" y="2394925"/>
            <a:ext cx="2874954" cy="3404481"/>
            <a:chOff x="6559263" y="2394925"/>
            <a:chExt cx="2874954" cy="3404481"/>
          </a:xfrm>
        </p:grpSpPr>
        <p:grpSp>
          <p:nvGrpSpPr>
            <p:cNvPr id="40" name="그룹 39"/>
            <p:cNvGrpSpPr/>
            <p:nvPr/>
          </p:nvGrpSpPr>
          <p:grpSpPr>
            <a:xfrm>
              <a:off x="6559263" y="2394925"/>
              <a:ext cx="2874954" cy="3404481"/>
              <a:chOff x="772164" y="2394925"/>
              <a:chExt cx="2874954" cy="3404481"/>
            </a:xfrm>
            <a:solidFill>
              <a:srgbClr val="FFCCFF"/>
            </a:solidFill>
          </p:grpSpPr>
          <p:sp>
            <p:nvSpPr>
              <p:cNvPr id="42" name="타원 41"/>
              <p:cNvSpPr/>
              <p:nvPr/>
            </p:nvSpPr>
            <p:spPr>
              <a:xfrm>
                <a:off x="1193129" y="2394925"/>
                <a:ext cx="2033024" cy="2033024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72164" y="4599077"/>
                <a:ext cx="287495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dirty="0" smtClean="0">
                    <a:solidFill>
                      <a:srgbClr val="FFCCFF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Apache </a:t>
                </a:r>
              </a:p>
              <a:p>
                <a:pPr algn="ctr"/>
                <a:r>
                  <a:rPr lang="en-US" altLang="ko-KR" sz="3600" dirty="0" smtClean="0">
                    <a:solidFill>
                      <a:srgbClr val="FFCCFF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HTTP Server</a:t>
                </a:r>
                <a:endParaRPr lang="ko-KR" altLang="en-US" sz="3600" dirty="0">
                  <a:solidFill>
                    <a:srgbClr val="FFCCFF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pic>
          <p:nvPicPr>
            <p:cNvPr id="3086" name="Picture 14" descr="Icon Request] Support for Apache maven · Issue #1508 · vscode-icons/vscode- icons · GitHu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3183" y="2704160"/>
              <a:ext cx="2610287" cy="1515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/>
          <p:cNvGrpSpPr/>
          <p:nvPr/>
        </p:nvGrpSpPr>
        <p:grpSpPr>
          <a:xfrm>
            <a:off x="880214" y="2388872"/>
            <a:ext cx="2033024" cy="2864639"/>
            <a:chOff x="880309" y="7190239"/>
            <a:chExt cx="2033024" cy="2864639"/>
          </a:xfrm>
        </p:grpSpPr>
        <p:grpSp>
          <p:nvGrpSpPr>
            <p:cNvPr id="50" name="그룹 49"/>
            <p:cNvGrpSpPr/>
            <p:nvPr/>
          </p:nvGrpSpPr>
          <p:grpSpPr>
            <a:xfrm>
              <a:off x="880309" y="7190239"/>
              <a:ext cx="2033024" cy="2864639"/>
              <a:chOff x="1193129" y="2394925"/>
              <a:chExt cx="2033024" cy="2864639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1193129" y="2394925"/>
                <a:ext cx="2033024" cy="203302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533815" y="4613233"/>
                <a:ext cx="1351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HTML</a:t>
                </a:r>
                <a:endParaRPr lang="ko-KR" altLang="en-US" sz="3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pic>
          <p:nvPicPr>
            <p:cNvPr id="3090" name="Picture 18" descr="Php programming language flat - Transparent PNG &amp; SVG vector fil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593" y="7375523"/>
              <a:ext cx="1662456" cy="1662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/>
          <p:cNvSpPr txBox="1"/>
          <p:nvPr/>
        </p:nvSpPr>
        <p:spPr>
          <a:xfrm>
            <a:off x="2895445" y="-2869766"/>
            <a:ext cx="1677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 </a:t>
            </a:r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059653" y="2394925"/>
            <a:ext cx="2002970" cy="2821224"/>
            <a:chOff x="8920263" y="2395950"/>
            <a:chExt cx="2002970" cy="2821224"/>
          </a:xfrm>
        </p:grpSpPr>
        <p:grpSp>
          <p:nvGrpSpPr>
            <p:cNvPr id="20" name="그룹 19"/>
            <p:cNvGrpSpPr/>
            <p:nvPr/>
          </p:nvGrpSpPr>
          <p:grpSpPr>
            <a:xfrm>
              <a:off x="8920263" y="2395950"/>
              <a:ext cx="2002970" cy="2821224"/>
              <a:chOff x="8920263" y="2424978"/>
              <a:chExt cx="2002970" cy="2821224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8920263" y="2424978"/>
                <a:ext cx="2002970" cy="200297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171383" y="4599871"/>
                <a:ext cx="15007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dirty="0" smtClean="0">
                    <a:solidFill>
                      <a:schemeClr val="tx2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C/C++</a:t>
                </a:r>
                <a:endParaRPr lang="ko-KR" altLang="en-US" sz="3600" dirty="0">
                  <a:solidFill>
                    <a:schemeClr val="tx2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pic>
          <p:nvPicPr>
            <p:cNvPr id="3092" name="Picture 20" descr="C programming Icon of Flat style - Available in SVG, PNG, EPS, AI &amp; Icon  font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5890" y="2416590"/>
              <a:ext cx="1218860" cy="1218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Icon request : c-plus-plus · Issue #14021 · FortAwesome/Font-Awesome ·  GitHub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320" y="3306067"/>
              <a:ext cx="959791" cy="107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3682343" y="2388872"/>
            <a:ext cx="2033024" cy="2864639"/>
            <a:chOff x="3559814" y="7187476"/>
            <a:chExt cx="2033024" cy="2864639"/>
          </a:xfrm>
        </p:grpSpPr>
        <p:grpSp>
          <p:nvGrpSpPr>
            <p:cNvPr id="56" name="그룹 55"/>
            <p:cNvGrpSpPr/>
            <p:nvPr/>
          </p:nvGrpSpPr>
          <p:grpSpPr>
            <a:xfrm>
              <a:off x="3559814" y="7187476"/>
              <a:ext cx="2033024" cy="2864639"/>
              <a:chOff x="1193129" y="2394925"/>
              <a:chExt cx="2033024" cy="2864639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1193129" y="2394925"/>
                <a:ext cx="2033024" cy="203302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673515" y="4613233"/>
                <a:ext cx="9845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CSS</a:t>
                </a:r>
                <a:endParaRPr lang="ko-KR" altLang="en-US" sz="36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pic>
          <p:nvPicPr>
            <p:cNvPr id="3098" name="Picture 26" descr="GitHub - Viglino/iconicss: More than 900 pure CSS3 icons!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876" y="7385460"/>
              <a:ext cx="1695529" cy="1695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6280109" y="2388872"/>
            <a:ext cx="2440476" cy="2864639"/>
            <a:chOff x="6157580" y="7187476"/>
            <a:chExt cx="2440476" cy="2864639"/>
          </a:xfrm>
        </p:grpSpPr>
        <p:grpSp>
          <p:nvGrpSpPr>
            <p:cNvPr id="61" name="그룹 60"/>
            <p:cNvGrpSpPr/>
            <p:nvPr/>
          </p:nvGrpSpPr>
          <p:grpSpPr>
            <a:xfrm>
              <a:off x="6157580" y="7187476"/>
              <a:ext cx="2440476" cy="2864639"/>
              <a:chOff x="989403" y="2394925"/>
              <a:chExt cx="2440476" cy="2864639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1193129" y="2394925"/>
                <a:ext cx="2033024" cy="203302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989403" y="4613233"/>
                <a:ext cx="2440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accent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JavaScript</a:t>
                </a:r>
                <a:endParaRPr lang="ko-KR" altLang="en-US" sz="3600" dirty="0">
                  <a:solidFill>
                    <a:schemeClr val="accent4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pic>
          <p:nvPicPr>
            <p:cNvPr id="3100" name="Picture 28" descr="JavaScript PNG, Transparent JS Logo Free Download - Free Transparent PNG  Logo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501" y="7612708"/>
              <a:ext cx="1209819" cy="1209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/>
          <p:cNvGrpSpPr/>
          <p:nvPr/>
        </p:nvGrpSpPr>
        <p:grpSpPr>
          <a:xfrm>
            <a:off x="9283238" y="2388872"/>
            <a:ext cx="2033024" cy="2865166"/>
            <a:chOff x="9160709" y="7187476"/>
            <a:chExt cx="2033024" cy="2865166"/>
          </a:xfrm>
        </p:grpSpPr>
        <p:grpSp>
          <p:nvGrpSpPr>
            <p:cNvPr id="66" name="그룹 65"/>
            <p:cNvGrpSpPr/>
            <p:nvPr/>
          </p:nvGrpSpPr>
          <p:grpSpPr>
            <a:xfrm>
              <a:off x="9160709" y="7187476"/>
              <a:ext cx="2033024" cy="2865166"/>
              <a:chOff x="1193129" y="2394925"/>
              <a:chExt cx="2033024" cy="2865166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1193129" y="2394925"/>
                <a:ext cx="2033024" cy="203302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707740" y="4613760"/>
                <a:ext cx="10038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PHP</a:t>
                </a:r>
                <a:endParaRPr lang="ko-KR" altLang="en-US" sz="3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pic>
          <p:nvPicPr>
            <p:cNvPr id="3108" name="Picture 36" descr="Php programming language icon - Transparent PNG &amp; SVG vector fil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807" y="7345812"/>
              <a:ext cx="1774825" cy="1774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349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00378 0.188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939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8 0.1882 L -8.33333E-7 -1.85185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94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7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decel="10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7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38778E-17 L -0.11862 -0.00463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0.00196 0.31851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1592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0.31851 L 3.75E-6 2.22222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7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7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00026 0.44189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210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44189 L 3.33333E-6 -1.85185E-6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2226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" decel="100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7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" decel="100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7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" decel="100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7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decel="10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1862 -0.00463 L -0.27487 -0.00231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14" grpId="2"/>
      <p:bldP spid="14" grpId="3"/>
      <p:bldP spid="31" grpId="1"/>
      <p:bldP spid="31" grpId="2"/>
      <p:bldP spid="48" grpId="0"/>
      <p:bldP spid="4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91340" y="-41212"/>
            <a:ext cx="3275468" cy="128316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1033" y="160718"/>
            <a:ext cx="3105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작동 과정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AutoShape 8" descr="Water drop - Free nature ic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AutoShape 10" descr="Water drop free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119" name="그룹 4118"/>
          <p:cNvGrpSpPr/>
          <p:nvPr/>
        </p:nvGrpSpPr>
        <p:grpSpPr>
          <a:xfrm>
            <a:off x="2052370" y="-1439806"/>
            <a:ext cx="9291345" cy="11825900"/>
            <a:chOff x="2052370" y="-1439806"/>
            <a:chExt cx="9291345" cy="11825900"/>
          </a:xfrm>
        </p:grpSpPr>
        <p:grpSp>
          <p:nvGrpSpPr>
            <p:cNvPr id="4118" name="그룹 4117"/>
            <p:cNvGrpSpPr/>
            <p:nvPr/>
          </p:nvGrpSpPr>
          <p:grpSpPr>
            <a:xfrm>
              <a:off x="2052370" y="2083481"/>
              <a:ext cx="9058306" cy="8302613"/>
              <a:chOff x="2052370" y="2083481"/>
              <a:chExt cx="9058306" cy="8302613"/>
            </a:xfrm>
          </p:grpSpPr>
          <p:grpSp>
            <p:nvGrpSpPr>
              <p:cNvPr id="4096" name="그룹 4095"/>
              <p:cNvGrpSpPr/>
              <p:nvPr/>
            </p:nvGrpSpPr>
            <p:grpSpPr>
              <a:xfrm>
                <a:off x="2052370" y="5465734"/>
                <a:ext cx="8367697" cy="4920360"/>
                <a:chOff x="2393276" y="1695448"/>
                <a:chExt cx="8367697" cy="4920360"/>
              </a:xfrm>
            </p:grpSpPr>
            <p:cxnSp>
              <p:nvCxnSpPr>
                <p:cNvPr id="58" name="직선 연결선 57"/>
                <p:cNvCxnSpPr>
                  <a:stCxn id="20" idx="1"/>
                </p:cNvCxnSpPr>
                <p:nvPr/>
              </p:nvCxnSpPr>
              <p:spPr>
                <a:xfrm flipH="1" flipV="1">
                  <a:off x="6485653" y="3502833"/>
                  <a:ext cx="1045890" cy="108625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>
                  <a:stCxn id="34" idx="1"/>
                </p:cNvCxnSpPr>
                <p:nvPr/>
              </p:nvCxnSpPr>
              <p:spPr>
                <a:xfrm flipV="1">
                  <a:off x="4312518" y="3502833"/>
                  <a:ext cx="1129311" cy="98538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직사각형 12"/>
                <p:cNvSpPr/>
                <p:nvPr/>
              </p:nvSpPr>
              <p:spPr>
                <a:xfrm>
                  <a:off x="4772025" y="1819275"/>
                  <a:ext cx="2343150" cy="1571625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088237" y="2004922"/>
                  <a:ext cx="171072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600" dirty="0" err="1" smtClean="0">
                      <a:solidFill>
                        <a:schemeClr val="bg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아두이노</a:t>
                  </a:r>
                  <a:endParaRPr lang="en-US" altLang="ko-KR" sz="3600" dirty="0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  <a:p>
                  <a:pPr algn="ctr"/>
                  <a:r>
                    <a:rPr lang="ko-KR" altLang="en-US" sz="3600" dirty="0" err="1" smtClean="0">
                      <a:solidFill>
                        <a:schemeClr val="bg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우노</a:t>
                  </a:r>
                  <a:endParaRPr lang="ko-KR" altLang="en-US" sz="36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5088237" y="3205251"/>
                  <a:ext cx="1710725" cy="30947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6353176" y="1695448"/>
                  <a:ext cx="445786" cy="309474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7142615" y="4668267"/>
                  <a:ext cx="777856" cy="57849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err="1" smtClean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조도센서</a:t>
                  </a:r>
                  <a:endParaRPr lang="ko-KR" altLang="en-US" sz="1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 rot="5400000">
                  <a:off x="7452360" y="4491611"/>
                  <a:ext cx="158366" cy="3533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grpSp>
              <p:nvGrpSpPr>
                <p:cNvPr id="23" name="그룹 22"/>
                <p:cNvGrpSpPr/>
                <p:nvPr/>
              </p:nvGrpSpPr>
              <p:grpSpPr>
                <a:xfrm>
                  <a:off x="5600834" y="4819460"/>
                  <a:ext cx="719417" cy="1370200"/>
                  <a:chOff x="7276917" y="4898571"/>
                  <a:chExt cx="719417" cy="1370200"/>
                </a:xfrm>
              </p:grpSpPr>
              <p:sp>
                <p:nvSpPr>
                  <p:cNvPr id="24" name="직사각형 23"/>
                  <p:cNvSpPr/>
                  <p:nvPr/>
                </p:nvSpPr>
                <p:spPr>
                  <a:xfrm>
                    <a:off x="7276917" y="5375365"/>
                    <a:ext cx="719417" cy="89340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 smtClean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  <a:p>
                    <a:pPr algn="ctr"/>
                    <a:endParaRPr lang="en-US" altLang="ko-KR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  <a:p>
                    <a:pPr algn="ctr"/>
                    <a:r>
                      <a:rPr lang="ko-KR" altLang="en-US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rPr>
                      <a:t>센서</a:t>
                    </a:r>
                    <a:endPara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7320828" y="4898571"/>
                    <a:ext cx="619523" cy="92349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rPr>
                      <a:t>온</a:t>
                    </a:r>
                    <a:endParaRPr lang="en-US" altLang="ko-KR" dirty="0" smtClean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  <a:p>
                    <a:pPr algn="ctr"/>
                    <a:r>
                      <a:rPr lang="ko-KR" altLang="en-US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rPr>
                      <a:t>습도</a:t>
                    </a:r>
                    <a:endPara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</p:grpSp>
            <p:sp>
              <p:nvSpPr>
                <p:cNvPr id="26" name="직사각형 25"/>
                <p:cNvSpPr/>
                <p:nvPr/>
              </p:nvSpPr>
              <p:spPr>
                <a:xfrm rot="5400000">
                  <a:off x="5875323" y="4593712"/>
                  <a:ext cx="158366" cy="3533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grpSp>
              <p:nvGrpSpPr>
                <p:cNvPr id="28" name="그룹 27"/>
                <p:cNvGrpSpPr/>
                <p:nvPr/>
              </p:nvGrpSpPr>
              <p:grpSpPr>
                <a:xfrm>
                  <a:off x="3771020" y="4605208"/>
                  <a:ext cx="1082997" cy="2010600"/>
                  <a:chOff x="3778896" y="4460034"/>
                  <a:chExt cx="1045031" cy="2183361"/>
                </a:xfrm>
              </p:grpSpPr>
              <p:sp>
                <p:nvSpPr>
                  <p:cNvPr id="29" name="직사각형 28"/>
                  <p:cNvSpPr/>
                  <p:nvPr/>
                </p:nvSpPr>
                <p:spPr>
                  <a:xfrm>
                    <a:off x="3778898" y="4460034"/>
                    <a:ext cx="1045029" cy="39024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 err="1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rPr>
                      <a:t>토양습도</a:t>
                    </a:r>
                    <a:endParaRPr lang="ko-KR" altLang="en-US" sz="16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  <p:sp>
                <p:nvSpPr>
                  <p:cNvPr id="30" name="직사각형 29"/>
                  <p:cNvSpPr/>
                  <p:nvPr/>
                </p:nvSpPr>
                <p:spPr>
                  <a:xfrm>
                    <a:off x="3778897" y="4851919"/>
                    <a:ext cx="326571" cy="1399592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rPr>
                      <a:t>센</a:t>
                    </a:r>
                    <a:endParaRPr lang="ko-KR" altLang="en-US" dirty="0">
                      <a:solidFill>
                        <a:schemeClr val="bg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  <p:sp>
                <p:nvSpPr>
                  <p:cNvPr id="31" name="이등변 삼각형 30"/>
                  <p:cNvSpPr/>
                  <p:nvPr/>
                </p:nvSpPr>
                <p:spPr>
                  <a:xfrm rot="10800000">
                    <a:off x="3778896" y="6251510"/>
                    <a:ext cx="326572" cy="391885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  <p:sp>
                <p:nvSpPr>
                  <p:cNvPr id="32" name="직사각형 31"/>
                  <p:cNvSpPr/>
                  <p:nvPr/>
                </p:nvSpPr>
                <p:spPr>
                  <a:xfrm>
                    <a:off x="4488923" y="4840425"/>
                    <a:ext cx="326571" cy="1399592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rPr>
                      <a:t>서</a:t>
                    </a:r>
                    <a:endParaRPr lang="ko-KR" altLang="en-US" dirty="0">
                      <a:solidFill>
                        <a:schemeClr val="bg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  <p:sp>
                <p:nvSpPr>
                  <p:cNvPr id="33" name="이등변 삼각형 32"/>
                  <p:cNvSpPr/>
                  <p:nvPr/>
                </p:nvSpPr>
                <p:spPr>
                  <a:xfrm rot="10800000">
                    <a:off x="4488922" y="6240016"/>
                    <a:ext cx="326572" cy="391885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</p:grpSp>
            <p:sp>
              <p:nvSpPr>
                <p:cNvPr id="34" name="직사각형 33"/>
                <p:cNvSpPr/>
                <p:nvPr/>
              </p:nvSpPr>
              <p:spPr>
                <a:xfrm rot="5400000">
                  <a:off x="4233335" y="4390740"/>
                  <a:ext cx="158366" cy="35331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grpSp>
              <p:nvGrpSpPr>
                <p:cNvPr id="36" name="그룹 35"/>
                <p:cNvGrpSpPr/>
                <p:nvPr/>
              </p:nvGrpSpPr>
              <p:grpSpPr>
                <a:xfrm>
                  <a:off x="8825528" y="3063860"/>
                  <a:ext cx="1935445" cy="2023807"/>
                  <a:chOff x="8901465" y="3313303"/>
                  <a:chExt cx="1935445" cy="2023807"/>
                </a:xfrm>
              </p:grpSpPr>
              <p:sp>
                <p:nvSpPr>
                  <p:cNvPr id="37" name="모서리가 둥근 직사각형 36"/>
                  <p:cNvSpPr/>
                  <p:nvPr/>
                </p:nvSpPr>
                <p:spPr>
                  <a:xfrm>
                    <a:off x="8980648" y="3632662"/>
                    <a:ext cx="1486345" cy="1704448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000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rPr>
                      <a:t>워터펌프</a:t>
                    </a:r>
                    <a:endParaRPr lang="ko-KR" altLang="en-US" sz="2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  <p:sp>
                <p:nvSpPr>
                  <p:cNvPr id="38" name="원통 37"/>
                  <p:cNvSpPr/>
                  <p:nvPr/>
                </p:nvSpPr>
                <p:spPr>
                  <a:xfrm>
                    <a:off x="9590978" y="3313303"/>
                    <a:ext cx="283127" cy="739832"/>
                  </a:xfrm>
                  <a:prstGeom prst="can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  <p:sp>
                <p:nvSpPr>
                  <p:cNvPr id="39" name="원통 38"/>
                  <p:cNvSpPr/>
                  <p:nvPr/>
                </p:nvSpPr>
                <p:spPr>
                  <a:xfrm rot="5400000">
                    <a:off x="10325430" y="3818790"/>
                    <a:ext cx="283127" cy="739832"/>
                  </a:xfrm>
                  <a:prstGeom prst="can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  <p:sp>
                <p:nvSpPr>
                  <p:cNvPr id="40" name="직사각형 39"/>
                  <p:cNvSpPr/>
                  <p:nvPr/>
                </p:nvSpPr>
                <p:spPr>
                  <a:xfrm rot="10800000">
                    <a:off x="8901465" y="3867550"/>
                    <a:ext cx="158366" cy="3533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</p:grpSp>
            <p:grpSp>
              <p:nvGrpSpPr>
                <p:cNvPr id="42" name="그룹 41"/>
                <p:cNvGrpSpPr/>
                <p:nvPr/>
              </p:nvGrpSpPr>
              <p:grpSpPr>
                <a:xfrm>
                  <a:off x="2393276" y="3482845"/>
                  <a:ext cx="990704" cy="810322"/>
                  <a:chOff x="2542714" y="3507648"/>
                  <a:chExt cx="990704" cy="810322"/>
                </a:xfrm>
              </p:grpSpPr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608968" y="3507648"/>
                    <a:ext cx="842548" cy="78377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  <p:cxnSp>
                <p:nvCxnSpPr>
                  <p:cNvPr id="44" name="꺾인 연결선 43"/>
                  <p:cNvCxnSpPr/>
                  <p:nvPr/>
                </p:nvCxnSpPr>
                <p:spPr>
                  <a:xfrm rot="16200000" flipH="1">
                    <a:off x="2777036" y="3526507"/>
                    <a:ext cx="447635" cy="409917"/>
                  </a:xfrm>
                  <a:prstGeom prst="bentConnector3">
                    <a:avLst/>
                  </a:prstGeom>
                  <a:ln w="5715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542714" y="4010193"/>
                    <a:ext cx="9092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 smtClean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rPr>
                      <a:t>WIFI </a:t>
                    </a:r>
                    <a:r>
                      <a:rPr lang="ko-KR" altLang="en-US" sz="1400" dirty="0" smtClean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rPr>
                      <a:t>모듈</a:t>
                    </a:r>
                    <a:endParaRPr lang="ko-KR" altLang="en-US" sz="1400" dirty="0">
                      <a:solidFill>
                        <a:schemeClr val="bg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  <p:sp>
                <p:nvSpPr>
                  <p:cNvPr id="46" name="직사각형 45"/>
                  <p:cNvSpPr/>
                  <p:nvPr/>
                </p:nvSpPr>
                <p:spPr>
                  <a:xfrm rot="10800000">
                    <a:off x="3375052" y="3596066"/>
                    <a:ext cx="158366" cy="3533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</p:grpSp>
            <p:cxnSp>
              <p:nvCxnSpPr>
                <p:cNvPr id="17" name="직선 연결선 16"/>
                <p:cNvCxnSpPr>
                  <a:stCxn id="46" idx="1"/>
                </p:cNvCxnSpPr>
                <p:nvPr/>
              </p:nvCxnSpPr>
              <p:spPr>
                <a:xfrm flipV="1">
                  <a:off x="3383980" y="3383219"/>
                  <a:ext cx="1693009" cy="3647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>
                  <a:stCxn id="26" idx="1"/>
                  <a:endCxn id="14" idx="2"/>
                </p:cNvCxnSpPr>
                <p:nvPr/>
              </p:nvCxnSpPr>
              <p:spPr>
                <a:xfrm flipH="1" flipV="1">
                  <a:off x="5943600" y="3514725"/>
                  <a:ext cx="10906" cy="117646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>
                  <a:stCxn id="40" idx="3"/>
                  <a:endCxn id="14" idx="3"/>
                </p:cNvCxnSpPr>
                <p:nvPr/>
              </p:nvCxnSpPr>
              <p:spPr>
                <a:xfrm flipH="1" flipV="1">
                  <a:off x="6798962" y="3359988"/>
                  <a:ext cx="2026566" cy="434775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01" name="직사각형 4100"/>
              <p:cNvSpPr/>
              <p:nvPr/>
            </p:nvSpPr>
            <p:spPr>
              <a:xfrm>
                <a:off x="3355650" y="2781120"/>
                <a:ext cx="1585235" cy="9869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리튬 폴리머</a:t>
                </a:r>
                <a:endParaRPr lang="en-US" altLang="ko-KR" sz="2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pPr algn="ctr"/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배터리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830813" y="3028586"/>
                <a:ext cx="242108" cy="5030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06" name="직사각형 4105"/>
              <p:cNvSpPr/>
              <p:nvPr/>
            </p:nvSpPr>
            <p:spPr>
              <a:xfrm>
                <a:off x="6220735" y="2844933"/>
                <a:ext cx="1178679" cy="85934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336166" y="2867825"/>
                <a:ext cx="9605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충방전</a:t>
                </a:r>
                <a:endParaRPr lang="en-US" altLang="ko-KR" sz="2400" dirty="0" smtClean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r>
                  <a:rPr lang="ko-KR" altLang="en-US" sz="2400" dirty="0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모듈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6089140" y="3044517"/>
                <a:ext cx="242108" cy="5030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7272169" y="3031782"/>
                <a:ext cx="242108" cy="5030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grpSp>
            <p:nvGrpSpPr>
              <p:cNvPr id="4105" name="그룹 4104"/>
              <p:cNvGrpSpPr/>
              <p:nvPr/>
            </p:nvGrpSpPr>
            <p:grpSpPr>
              <a:xfrm>
                <a:off x="8679264" y="2083481"/>
                <a:ext cx="2431412" cy="3691727"/>
                <a:chOff x="9470302" y="255429"/>
                <a:chExt cx="2431412" cy="3691727"/>
              </a:xfrm>
            </p:grpSpPr>
            <p:sp>
              <p:nvSpPr>
                <p:cNvPr id="4102" name="직사각형 4101"/>
                <p:cNvSpPr/>
                <p:nvPr/>
              </p:nvSpPr>
              <p:spPr>
                <a:xfrm>
                  <a:off x="9470302" y="255429"/>
                  <a:ext cx="2431412" cy="3691727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3" name="직사각형 4102"/>
                <p:cNvSpPr/>
                <p:nvPr/>
              </p:nvSpPr>
              <p:spPr>
                <a:xfrm>
                  <a:off x="9619921" y="668549"/>
                  <a:ext cx="988126" cy="5078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10746303" y="668549"/>
                  <a:ext cx="988126" cy="5078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9626936" y="1793031"/>
                  <a:ext cx="988126" cy="5078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10753318" y="1793031"/>
                  <a:ext cx="988126" cy="5078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9619921" y="2911759"/>
                  <a:ext cx="988126" cy="5078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10746303" y="2911759"/>
                  <a:ext cx="988126" cy="5078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4" name="TextBox 4103"/>
                <p:cNvSpPr txBox="1"/>
                <p:nvPr/>
              </p:nvSpPr>
              <p:spPr>
                <a:xfrm>
                  <a:off x="9812996" y="1131927"/>
                  <a:ext cx="17283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600" dirty="0" smtClean="0">
                      <a:solidFill>
                        <a:schemeClr val="bg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태양전지</a:t>
                  </a:r>
                  <a:endParaRPr lang="ko-KR" altLang="en-US" sz="36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8552019" y="3031602"/>
                <a:ext cx="242108" cy="5030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93" name="직선 연결선 92"/>
              <p:cNvCxnSpPr>
                <a:stCxn id="18" idx="0"/>
                <a:endCxn id="87" idx="2"/>
              </p:cNvCxnSpPr>
              <p:nvPr/>
            </p:nvCxnSpPr>
            <p:spPr>
              <a:xfrm flipH="1" flipV="1">
                <a:off x="6210194" y="3547598"/>
                <a:ext cx="24969" cy="191813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>
                <a:stCxn id="75" idx="3"/>
                <a:endCxn id="87" idx="1"/>
              </p:cNvCxnSpPr>
              <p:nvPr/>
            </p:nvCxnSpPr>
            <p:spPr>
              <a:xfrm>
                <a:off x="5072921" y="3280127"/>
                <a:ext cx="1016219" cy="159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>
                <a:stCxn id="88" idx="3"/>
                <a:endCxn id="89" idx="1"/>
              </p:cNvCxnSpPr>
              <p:nvPr/>
            </p:nvCxnSpPr>
            <p:spPr>
              <a:xfrm flipV="1">
                <a:off x="7514277" y="3283143"/>
                <a:ext cx="1037742" cy="18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17" name="Picture 6" descr="Sunny Day Sun Sticker for iOS &amp; Android | GIPHY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1278" y="-1439806"/>
              <a:ext cx="2972437" cy="28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2" name="직사각형 121"/>
          <p:cNvSpPr/>
          <p:nvPr/>
        </p:nvSpPr>
        <p:spPr>
          <a:xfrm>
            <a:off x="8309008" y="3248782"/>
            <a:ext cx="192022" cy="687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5859035" y="3261697"/>
            <a:ext cx="192022" cy="687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5400000">
            <a:off x="6112905" y="3664024"/>
            <a:ext cx="192022" cy="687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19178281">
            <a:off x="4639956" y="4042874"/>
            <a:ext cx="192022" cy="687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16200000">
            <a:off x="6124375" y="4197882"/>
            <a:ext cx="192022" cy="687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 rot="13566944">
            <a:off x="7583928" y="4144371"/>
            <a:ext cx="192022" cy="687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 rot="20817544">
            <a:off x="3735879" y="3402178"/>
            <a:ext cx="192022" cy="687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 rot="20817544">
            <a:off x="5160352" y="3097804"/>
            <a:ext cx="192022" cy="687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 rot="686196">
            <a:off x="7106818" y="3078796"/>
            <a:ext cx="192022" cy="687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5067443" y="-461242"/>
            <a:ext cx="3341800" cy="3341800"/>
            <a:chOff x="4418240" y="-355830"/>
            <a:chExt cx="3341800" cy="3341800"/>
          </a:xfrm>
        </p:grpSpPr>
        <p:pic>
          <p:nvPicPr>
            <p:cNvPr id="4126" name="Picture 16" descr="Vector Cloud Icon, Cloud Icons, Cloud, Data PNG and Vector with Transparent  Background for Free Download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240" y="-355830"/>
              <a:ext cx="3341800" cy="334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TextBox 170"/>
            <p:cNvSpPr txBox="1"/>
            <p:nvPr/>
          </p:nvSpPr>
          <p:spPr>
            <a:xfrm>
              <a:off x="5465625" y="1119999"/>
              <a:ext cx="11160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smtClean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서버</a:t>
              </a:r>
              <a:endParaRPr lang="ko-KR" altLang="en-US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173" name="그림 1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931" y="1427473"/>
            <a:ext cx="4445877" cy="5538605"/>
          </a:xfrm>
          <a:prstGeom prst="rect">
            <a:avLst/>
          </a:prstGeom>
        </p:spPr>
      </p:pic>
      <p:pic>
        <p:nvPicPr>
          <p:cNvPr id="74" name="Picture 28" descr="Graphs + Charts - NEXT.cc"/>
          <p:cNvPicPr>
            <a:picLocks noChangeAspect="1" noChangeArrowheads="1" noCrop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04" y="2560892"/>
            <a:ext cx="1973412" cy="197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" descr="500+ Free Signal &amp; Wifi Vectors - Pixabay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55507">
            <a:off x="8879486" y="2037422"/>
            <a:ext cx="1633276" cy="11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4" descr="500+ Free Signal &amp; Wifi Vectors - Pixabay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221345">
            <a:off x="3862914" y="1507599"/>
            <a:ext cx="1633276" cy="11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1092361" y="4802076"/>
            <a:ext cx="1857375" cy="725923"/>
            <a:chOff x="-1252203" y="5199619"/>
            <a:chExt cx="1857375" cy="725923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-1252203" y="5199619"/>
              <a:ext cx="1857375" cy="725923"/>
            </a:xfrm>
            <a:prstGeom prst="roundRect">
              <a:avLst/>
            </a:prstGeom>
            <a:solidFill>
              <a:schemeClr val="accent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-1236999" y="5247643"/>
              <a:ext cx="18421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BUTTON</a:t>
              </a:r>
              <a:endParaRPr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174" name="그림 1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98" y="5026245"/>
            <a:ext cx="1915005" cy="2097035"/>
          </a:xfrm>
          <a:prstGeom prst="rect">
            <a:avLst/>
          </a:prstGeom>
        </p:spPr>
      </p:pic>
      <p:pic>
        <p:nvPicPr>
          <p:cNvPr id="186" name="Picture 4" descr="500+ Free Signal &amp; Wifi Vectors - Pixabay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50237">
            <a:off x="3965154" y="1369756"/>
            <a:ext cx="1633276" cy="11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4" descr="500+ Free Signal &amp; Wifi Vectors - Pixabay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74669">
            <a:off x="8106547" y="1584679"/>
            <a:ext cx="1633276" cy="11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4" descr="500+ Free Signal &amp; Wifi Vectors - Pixabay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6911">
            <a:off x="30330" y="2159756"/>
            <a:ext cx="1633276" cy="11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4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06276 0.0018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9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4.44444E-6 L -0.06471 -0.002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-1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9167E-6 -3.7037E-7 L 0.00209 0.24144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278 L 0.04974 -0.5916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2972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75E-6 3.7037E-7 L -0.00026 -0.1185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92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45833E-6 -4.44444E-6 L 0.05755 -0.0918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-460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9167E-6 7.40741E-7 L -0.05768 -0.1060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2.96296E-6 L -0.10664 0.0402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74 -0.59166 L 0.72213 -0.5842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20" y="37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5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25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7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500" fill="hold"/>
                                        <p:tgtEl>
                                          <p:spTgt spid="17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5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2213 -0.58426 L 0.04974 -0.59167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59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42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4.07407E-6 L 0.11485 -0.04422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0"/>
                            </p:stCondLst>
                            <p:childTnLst>
                              <p:par>
                                <p:cTn id="156" presetID="42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79167E-6 4.81481E-6 L 0.12734 0.04768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67" y="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9" grpId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4" grpId="0" animBg="1"/>
      <p:bldP spid="124" grpId="1" animBg="1"/>
      <p:bldP spid="124" grpId="2" animBg="1"/>
      <p:bldP spid="157" grpId="0" animBg="1"/>
      <p:bldP spid="157" grpId="1" animBg="1"/>
      <p:bldP spid="157" grpId="2" animBg="1"/>
      <p:bldP spid="158" grpId="0" animBg="1"/>
      <p:bldP spid="158" grpId="1" animBg="1"/>
      <p:bldP spid="158" grpId="2" animBg="1"/>
      <p:bldP spid="159" grpId="0" animBg="1"/>
      <p:bldP spid="159" grpId="1" animBg="1"/>
      <p:bldP spid="159" grpId="2" animBg="1"/>
      <p:bldP spid="160" grpId="0" animBg="1"/>
      <p:bldP spid="160" grpId="1" animBg="1"/>
      <p:bldP spid="160" grpId="2" animBg="1"/>
      <p:bldP spid="161" grpId="1" animBg="1"/>
      <p:bldP spid="161" grpId="2" animBg="1"/>
      <p:bldP spid="161" grpId="3" animBg="1"/>
      <p:bldP spid="162" grpId="0" animBg="1"/>
      <p:bldP spid="162" grpId="1" animBg="1"/>
      <p:bldP spid="162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1340" y="-41212"/>
            <a:ext cx="12383340" cy="128316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597" y="92536"/>
            <a:ext cx="1465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소감</a:t>
            </a:r>
            <a:endParaRPr lang="ko-KR" altLang="en-US" sz="6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AutoShape 8" descr="Water drop - Free nature ic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AutoShape 10" descr="Water drop free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288" y="218188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설동호</a:t>
            </a:r>
            <a:r>
              <a:rPr lang="en-US" altLang="ko-KR" sz="4000" dirty="0" smtClean="0">
                <a:solidFill>
                  <a:schemeClr val="accent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</a:t>
            </a:r>
          </a:p>
          <a:p>
            <a:r>
              <a:rPr lang="ko-KR" altLang="en-US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 하나부터 </a:t>
            </a:r>
            <a:r>
              <a:rPr lang="ko-KR" altLang="en-US" sz="28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열까지 직접 만드는 과정을 학업과 병행하다 보니 어려움도 많았지만</a:t>
            </a:r>
            <a:r>
              <a:rPr lang="en-US" altLang="ko-KR" sz="28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endParaRPr lang="en-US" altLang="ko-KR" sz="2800" dirty="0" smtClean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r>
              <a:rPr lang="ko-KR" altLang="en-US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 계획했던 작품을 성공적으로 제작하여 </a:t>
            </a:r>
            <a:r>
              <a:rPr lang="ko-KR" altLang="en-US" sz="28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매우 </a:t>
            </a:r>
            <a:r>
              <a:rPr lang="ko-KR" altLang="en-US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뿌듯합니다</a:t>
            </a:r>
            <a:r>
              <a:rPr lang="en-US" altLang="ko-KR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  <a:endParaRPr lang="en-US" altLang="ko-KR" sz="6000" dirty="0" smtClean="0"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288" y="4241800"/>
            <a:ext cx="12239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7030A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홍태성</a:t>
            </a:r>
            <a:r>
              <a:rPr lang="en-US" altLang="ko-KR" sz="4000" dirty="0" smtClean="0">
                <a:solidFill>
                  <a:srgbClr val="7030A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</a:t>
            </a:r>
          </a:p>
          <a:p>
            <a:r>
              <a:rPr lang="ko-KR" altLang="en-US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 중간중간 </a:t>
            </a:r>
            <a:r>
              <a:rPr lang="ko-KR" altLang="en-US" sz="28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시행착오가 </a:t>
            </a:r>
            <a:r>
              <a:rPr lang="ko-KR" altLang="en-US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있었지만 친구와 </a:t>
            </a:r>
            <a:r>
              <a:rPr lang="ko-KR" altLang="en-US" sz="28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함께 고민을 </a:t>
            </a:r>
            <a:r>
              <a:rPr lang="ko-KR" altLang="en-US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해결하면서 작품을</a:t>
            </a:r>
            <a:endParaRPr lang="en-US" altLang="ko-KR" sz="2800" dirty="0" smtClean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r>
              <a:rPr lang="en-US" altLang="ko-KR" sz="28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완성시킬 </a:t>
            </a:r>
            <a:r>
              <a:rPr lang="ko-KR" altLang="en-US" sz="280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수 있어서 </a:t>
            </a:r>
            <a:r>
              <a:rPr lang="ko-KR" altLang="en-US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좋았고</a:t>
            </a:r>
            <a:r>
              <a:rPr lang="en-US" altLang="ko-KR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바쁜 학기 중에 이러한 작품을 만들어낼 수 있어서 기쁩니다</a:t>
            </a:r>
            <a:r>
              <a:rPr lang="en-US" altLang="ko-KR" sz="2800" dirty="0" smtClean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  <a:endParaRPr lang="en-US" altLang="ko-KR" sz="6000" dirty="0">
              <a:solidFill>
                <a:schemeClr val="bg1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68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38778E-17 L 0.00521 0.3173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95000" y="1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8" grpId="0"/>
      <p:bldP spid="8" grpId="1"/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9740" y="1528114"/>
            <a:ext cx="12360762" cy="250202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rot="532163">
            <a:off x="3349345" y="1994294"/>
            <a:ext cx="5482591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ko-KR" alt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감사합니다</a:t>
            </a:r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738803" y="36487"/>
            <a:ext cx="703674" cy="674270"/>
            <a:chOff x="1134995" y="863445"/>
            <a:chExt cx="3075710" cy="3075710"/>
          </a:xfrm>
        </p:grpSpPr>
        <p:sp>
          <p:nvSpPr>
            <p:cNvPr id="8" name="타원 7"/>
            <p:cNvSpPr/>
            <p:nvPr/>
          </p:nvSpPr>
          <p:spPr>
            <a:xfrm>
              <a:off x="1134995" y="863445"/>
              <a:ext cx="3075710" cy="30757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 rot="4549253">
              <a:off x="2350452" y="1533212"/>
              <a:ext cx="1355106" cy="1803149"/>
              <a:chOff x="1819938" y="1326323"/>
              <a:chExt cx="1289260" cy="2149955"/>
            </a:xfrm>
          </p:grpSpPr>
          <p:sp>
            <p:nvSpPr>
              <p:cNvPr id="13" name="타원 12"/>
              <p:cNvSpPr/>
              <p:nvPr/>
            </p:nvSpPr>
            <p:spPr>
              <a:xfrm rot="19621112">
                <a:off x="2038212" y="1326323"/>
                <a:ext cx="846399" cy="214995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>
                <a:stCxn id="13" idx="0"/>
              </p:cNvCxnSpPr>
              <p:nvPr/>
            </p:nvCxnSpPr>
            <p:spPr>
              <a:xfrm rot="17050747" flipH="1">
                <a:off x="1672098" y="1821147"/>
                <a:ext cx="1584940" cy="12892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753738" y="1441159"/>
              <a:ext cx="1170366" cy="2149955"/>
              <a:chOff x="1876229" y="1326323"/>
              <a:chExt cx="1170366" cy="2149955"/>
            </a:xfrm>
          </p:grpSpPr>
          <p:sp>
            <p:nvSpPr>
              <p:cNvPr id="11" name="타원 10"/>
              <p:cNvSpPr/>
              <p:nvPr/>
            </p:nvSpPr>
            <p:spPr>
              <a:xfrm rot="19621112">
                <a:off x="2038212" y="1326323"/>
                <a:ext cx="846399" cy="214995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/>
              <p:cNvCxnSpPr>
                <a:stCxn id="11" idx="0"/>
                <a:endCxn id="11" idx="4"/>
              </p:cNvCxnSpPr>
              <p:nvPr/>
            </p:nvCxnSpPr>
            <p:spPr>
              <a:xfrm>
                <a:off x="1876229" y="1499559"/>
                <a:ext cx="1170366" cy="18034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9548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170</Words>
  <Application>Microsoft Office PowerPoint</Application>
  <PresentationFormat>와이드스크린</PresentationFormat>
  <Paragraphs>66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Arial</vt:lpstr>
      <vt:lpstr>휴먼둥근헤드라인</vt:lpstr>
      <vt:lpstr>배달의민족 한나체 Pro</vt:lpstr>
      <vt:lpstr>배달의민족 을지로체 TTF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설동호</dc:creator>
  <cp:lastModifiedBy>설동호</cp:lastModifiedBy>
  <cp:revision>236</cp:revision>
  <dcterms:created xsi:type="dcterms:W3CDTF">2020-11-02T06:25:48Z</dcterms:created>
  <dcterms:modified xsi:type="dcterms:W3CDTF">2020-11-28T13:51:53Z</dcterms:modified>
</cp:coreProperties>
</file>